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974A34-8A62-C007-C4C4-62ABF00011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A288AA7-1BFD-5744-F0CF-F076B1CF19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027524A-2843-0FEC-9B16-EB98E52B1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586A-2173-4631-B2CF-8847BCB825B9}" type="datetimeFigureOut">
              <a:rPr lang="zh-TW" altLang="en-US" smtClean="0"/>
              <a:t>2025/5/5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2AF1D1E-9159-CD26-D5CC-7D4A2C37A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F16D5A8-4F5C-4E82-DA08-02CB49DD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F263-1D3E-4C6B-9C99-3992D73EB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5141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77D07D-1546-9C9A-1DBF-AA3D4C085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1F93922-2DCD-0DF7-1BBC-884BDCA819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DAD60F5-4247-403D-E46C-512FCE958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586A-2173-4631-B2CF-8847BCB825B9}" type="datetimeFigureOut">
              <a:rPr lang="zh-TW" altLang="en-US" smtClean="0"/>
              <a:t>2025/5/5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A14A444-578F-1902-A8DE-1555E5547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91F9D8E-D03C-03B2-C3F4-A37C63BFA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F263-1D3E-4C6B-9C99-3992D73EB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251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01C5E7A0-A5F2-4D00-27CE-E3A373EFF9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429B59A-A7B4-9935-DD2B-19F716CD0C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59F0567-E216-B09A-F6AB-9E457704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586A-2173-4631-B2CF-8847BCB825B9}" type="datetimeFigureOut">
              <a:rPr lang="zh-TW" altLang="en-US" smtClean="0"/>
              <a:t>2025/5/5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53F39D-A2F6-C1BD-676B-6D9305A16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DED0FEC-94F7-EE96-54D6-BFF7087FB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F263-1D3E-4C6B-9C99-3992D73EB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9396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97B789-BFC0-CA6D-C2D0-BC4C9EFF7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F9F57BD-AA5C-4BF8-62F4-D1A915297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8F141D5-086B-0A66-5401-E5913039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586A-2173-4631-B2CF-8847BCB825B9}" type="datetimeFigureOut">
              <a:rPr lang="zh-TW" altLang="en-US" smtClean="0"/>
              <a:t>2025/5/5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5C128E-1786-201F-650A-81637D6D4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A1B8A5-0481-1650-2546-0E0B27DB3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F263-1D3E-4C6B-9C99-3992D73EB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7112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9A3F92-4C9C-D08B-9CBB-1E982BA9A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8B7A2CF-D7C4-F80E-EDD5-BA8768F03D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1C603E8-5D42-3EFE-8463-51916F037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586A-2173-4631-B2CF-8847BCB825B9}" type="datetimeFigureOut">
              <a:rPr lang="zh-TW" altLang="en-US" smtClean="0"/>
              <a:t>2025/5/5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482053F-5FC5-CEB2-F723-7BB5B6263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E2D2420-8947-B681-D43C-38F00EB75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F263-1D3E-4C6B-9C99-3992D73EB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1119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DA8831-CB25-6383-BF48-2D03F439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EFA0F15-90BE-0515-F618-2436197D72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5C24BC1-C0AB-2D3C-FBFD-10AC56F52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AC5CF84-DFCA-F6AF-2EFD-87A94E2E5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586A-2173-4631-B2CF-8847BCB825B9}" type="datetimeFigureOut">
              <a:rPr lang="zh-TW" altLang="en-US" smtClean="0"/>
              <a:t>2025/5/5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59DA163-B6A2-A190-6BDE-2ED7FAF68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1AFDEBC-668F-CB91-3319-416D1376D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F263-1D3E-4C6B-9C99-3992D73EB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8179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7973C2-D211-D862-EB45-2F49F4226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37E467C-3BAC-5610-A8ED-1D27BBBF0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90D9DDF-F2D3-79C6-CA84-BD62622B02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2119D15-90FA-BD15-38C0-E883E6F7EE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FFE8518-D4D5-B93E-D903-A6B3E41187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D8F0535-4A48-D43C-E3A4-F3CCCD6B9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586A-2173-4631-B2CF-8847BCB825B9}" type="datetimeFigureOut">
              <a:rPr lang="zh-TW" altLang="en-US" smtClean="0"/>
              <a:t>2025/5/5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31E5E2C-3363-DD4C-61EF-C891205D8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55FC8DF-6927-823B-E066-A5AD8E8C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F263-1D3E-4C6B-9C99-3992D73EB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1439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9DA4EC-9DB4-6B92-CE09-A4026E2E2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9FE9227-2621-ED78-FB81-A550BEFF4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586A-2173-4631-B2CF-8847BCB825B9}" type="datetimeFigureOut">
              <a:rPr lang="zh-TW" altLang="en-US" smtClean="0"/>
              <a:t>2025/5/5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CD293B1-8181-3B8C-34A6-2F2DEA04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5B2BDDF-8F96-31AE-CF99-908556EA0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F263-1D3E-4C6B-9C99-3992D73EB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2048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9CE2FD0-E1E9-A751-596E-2FE362C63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586A-2173-4631-B2CF-8847BCB825B9}" type="datetimeFigureOut">
              <a:rPr lang="zh-TW" altLang="en-US" smtClean="0"/>
              <a:t>2025/5/5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C51659F-2BCB-4D0A-E016-46329DB16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F1CA89C-EDE7-5505-6702-A75D91BFC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F263-1D3E-4C6B-9C99-3992D73EB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6235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B0C222-8F40-A54D-6F75-882BABB9A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C54AE5C-AC79-F779-4260-E43D5D196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79F6D19-EA11-ADA3-CA24-49D7218C76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BC4A06C-67E0-F105-186A-56A6DDCA6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586A-2173-4631-B2CF-8847BCB825B9}" type="datetimeFigureOut">
              <a:rPr lang="zh-TW" altLang="en-US" smtClean="0"/>
              <a:t>2025/5/5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34CC17D-499F-D61F-1578-8E246773A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DC02BFF-7009-1025-1E34-CC2BB4A10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F263-1D3E-4C6B-9C99-3992D73EB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8798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5DC890-729C-2590-C447-A96C6ACEB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D4FBD7F-F30B-B9BD-196F-FB339DAC3B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8B8AB91-57EA-9E06-9B8E-E359A038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B9D7017-B952-E0D4-37B3-99CF3585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586A-2173-4631-B2CF-8847BCB825B9}" type="datetimeFigureOut">
              <a:rPr lang="zh-TW" altLang="en-US" smtClean="0"/>
              <a:t>2025/5/5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6F44AAF-F500-D022-C332-6D1E094BA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CEB029E-7CFB-335E-80A7-F3AEE827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F263-1D3E-4C6B-9C99-3992D73EB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0200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AD26DD2-11EF-5B17-A982-D02472D3B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59113E8-0E62-D809-F72E-8A9C247F6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2C6F382-4098-BF93-FADE-CB9BFC650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A586A-2173-4631-B2CF-8847BCB825B9}" type="datetimeFigureOut">
              <a:rPr lang="zh-TW" altLang="en-US" smtClean="0"/>
              <a:t>2025/5/5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210F0DA-3A36-8480-36B6-E404947E07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E94AB3C-D753-682E-E794-04EA7D8F0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8F263-1D3E-4C6B-9C99-3992D73EB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952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25E35C-753C-1C7F-22FE-E8984AEAF6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生成式</a:t>
            </a: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AI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技術與數位行銷人才養成班</a:t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人工智慧概論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8D3C208-F2A5-BE47-F4AE-6CBEADAA08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謝欽旭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國立高雄科技大學電子工程系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2025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38853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F3B9BD-B5D6-7C4D-753B-E0F4BBAF6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IMPERFECT SOLUTIONS - HEURISTICS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B8191F7-FFC6-CBD3-42CF-32F2AF0C52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TW" dirty="0"/>
              <a:t>Some problems can be too complex for an algorithm to solve quickly.</a:t>
            </a:r>
          </a:p>
          <a:p>
            <a:r>
              <a:rPr lang="en-US" altLang="zh-TW" dirty="0"/>
              <a:t>In such cases, an Al can do a "brute-force search," which means to methodically work through and evaluate every possible solution. This is slow, however and in some cases impossible.</a:t>
            </a:r>
          </a:p>
          <a:p>
            <a:r>
              <a:rPr lang="en-US" altLang="zh-TW" dirty="0"/>
              <a:t>A more efficient alternative is to use a  "heuristic." This practical method uses a common-sense approach, searching for an approximate solution by estimating a "good enough" choice at every decision point based on the information available.</a:t>
            </a:r>
          </a:p>
          <a:p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FADA0C28-5107-5613-F301-F08BAEF03E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138137"/>
            <a:ext cx="5181600" cy="3726314"/>
          </a:xfrm>
        </p:spPr>
      </p:pic>
    </p:spTree>
    <p:extLst>
      <p:ext uri="{BB962C8B-B14F-4D97-AF65-F5344CB8AC3E}">
        <p14:creationId xmlns:p14="http://schemas.microsoft.com/office/powerpoint/2010/main" val="830467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819156-D436-2D9B-190C-8019DB8F2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PERFORMING A TASK - PLANNING AND Al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D487E24-39CC-1036-9F81-5B9FBE5F8E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dirty="0"/>
              <a:t>Embodied Als, such as robots, use a technique known as "planning" to help them solve practical problems.</a:t>
            </a:r>
          </a:p>
          <a:p>
            <a:r>
              <a:rPr lang="en-US" altLang="zh-TW" dirty="0"/>
              <a:t>Planning involves understanding the environment or location in which the task must be performed and mapping out the actions required to complete it.</a:t>
            </a:r>
          </a:p>
          <a:p>
            <a:r>
              <a:rPr lang="en-US" altLang="zh-TW" dirty="0"/>
              <a:t>The Al must identify each step required to fulfill the task and the optimal—lowest cost—sequence in which to perform them.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9A850CBA-BC80-38BA-1CF1-110950A94D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987503"/>
            <a:ext cx="5181600" cy="2027582"/>
          </a:xfrm>
        </p:spPr>
      </p:pic>
    </p:spTree>
    <p:extLst>
      <p:ext uri="{BB962C8B-B14F-4D97-AF65-F5344CB8AC3E}">
        <p14:creationId xmlns:p14="http://schemas.microsoft.com/office/powerpoint/2010/main" val="1012072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5F1FDA-A22C-BF5D-1822-CD02B4AF9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PERFORMING A TASK - PLANNING AND Al</a:t>
            </a:r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F81F0CD5-EBD9-7665-C38D-7476C76422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161494"/>
            <a:ext cx="5181600" cy="3679599"/>
          </a:xfrm>
        </p:spPr>
      </p:pic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0E5FE1D9-995F-B3F3-24CE-06F5E704DA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199" y="2161494"/>
            <a:ext cx="5645413" cy="3679598"/>
          </a:xfrm>
        </p:spPr>
      </p:pic>
    </p:spTree>
    <p:extLst>
      <p:ext uri="{BB962C8B-B14F-4D97-AF65-F5344CB8AC3E}">
        <p14:creationId xmlns:p14="http://schemas.microsoft.com/office/powerpoint/2010/main" val="1051796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D295BA-9A9A-3D6F-B34A-745EC1169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DEALING WITH UNCERTAINTY - PROBABILITY AND Al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47E8D75-5FE4-3CBB-405A-EC916B1A23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Uncertainty is an unavoidable feature of life, and it can be incorporated into Als using the concept of probability.</a:t>
            </a:r>
          </a:p>
          <a:p>
            <a:r>
              <a:rPr lang="en-US" altLang="zh-TW" dirty="0"/>
              <a:t>Probability is a numerical value of how likely something is to occur.</a:t>
            </a:r>
          </a:p>
          <a:p>
            <a:r>
              <a:rPr lang="en-US" altLang="zh-TW" dirty="0"/>
              <a:t>"Probabilistic reasoning" is any method of reasoning that takes probability into account.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DCF89E9-1B11-957C-113B-1B53A98FAD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Bayes‘ theorem</a:t>
            </a:r>
            <a:r>
              <a:rPr lang="zh-TW" altLang="en-US" dirty="0"/>
              <a:t> </a:t>
            </a:r>
            <a:r>
              <a:rPr lang="en-US" altLang="zh-TW" dirty="0"/>
              <a:t>calculates the likelihood of an event happening.</a:t>
            </a:r>
          </a:p>
          <a:p>
            <a:r>
              <a:rPr lang="en-US" altLang="zh-TW" dirty="0"/>
              <a:t>Instead of figuring out the probability of the event in isolation, Bayes' theorem bases probability on prior knowledge of the relevant conditions.</a:t>
            </a: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95854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5B2498-D630-CB2A-FD8B-737C84391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DEALING WITH UNCERTAINTY - PROBABILITY AND Al</a:t>
            </a:r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BC5183E0-9F8C-8BB0-105D-CB595E94ED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180239"/>
            <a:ext cx="5181600" cy="2567459"/>
          </a:xfrm>
        </p:spPr>
      </p:pic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628BE94B-2B6E-FDA7-53A0-4016EFDDDB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66834" y="1825625"/>
            <a:ext cx="4392332" cy="4351338"/>
          </a:xfrm>
        </p:spPr>
      </p:pic>
    </p:spTree>
    <p:extLst>
      <p:ext uri="{BB962C8B-B14F-4D97-AF65-F5344CB8AC3E}">
        <p14:creationId xmlns:p14="http://schemas.microsoft.com/office/powerpoint/2010/main" val="4009324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E85852-FE07-0950-3E96-88C9F5C1A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MODELING CHANGES - THE MARKOV CHAIN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502EFA-F432-C15D-C10F-EB88981940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/>
              <a:t>A Markov chain is a model that describes a sequence of possible events in which the probability of each event depends on the state that was reached in the previous event.</a:t>
            </a:r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243C1002-98D9-66E7-EF9F-F95831D8FC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366623"/>
            <a:ext cx="5181600" cy="3269342"/>
          </a:xfrm>
        </p:spPr>
      </p:pic>
    </p:spTree>
    <p:extLst>
      <p:ext uri="{BB962C8B-B14F-4D97-AF65-F5344CB8AC3E}">
        <p14:creationId xmlns:p14="http://schemas.microsoft.com/office/powerpoint/2010/main" val="3664184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E5FD3D-4DA5-8E4C-ACB1-EC7AC2230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MODELING UNCERTAINTY - STOCHASTIC MODELS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52009C3-5AB4-373D-5E47-0B8161A4CE4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/>
              <a:t>Stochastic models enable Als to make predictions about processes and situations that are affected by chance events.</a:t>
            </a:r>
          </a:p>
          <a:p>
            <a:r>
              <a:rPr lang="en-US" altLang="zh-TW" dirty="0"/>
              <a:t>The volatile and ever-changing factors in these scenarios are represented by random variables.</a:t>
            </a:r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0580C5C7-26D2-FE5B-FAFC-8817F3FB00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20758"/>
            <a:ext cx="5181600" cy="3561072"/>
          </a:xfrm>
        </p:spPr>
      </p:pic>
    </p:spTree>
    <p:extLst>
      <p:ext uri="{BB962C8B-B14F-4D97-AF65-F5344CB8AC3E}">
        <p14:creationId xmlns:p14="http://schemas.microsoft.com/office/powerpoint/2010/main" val="1748148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AEC4C5-90B6-980B-5842-1DE26C5BA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AUTOMATED ADVICE - EXPERT SYSTEMS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840B24F-B290-20EA-F8BA-BC0B080ED3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dirty="0"/>
              <a:t>Computer programs that replicate the knowledge and reasoning</a:t>
            </a:r>
            <a:r>
              <a:rPr lang="zh-TW" altLang="en-US" dirty="0"/>
              <a:t> </a:t>
            </a:r>
            <a:r>
              <a:rPr lang="en-US" altLang="zh-TW" dirty="0"/>
              <a:t>skills of human specialists are known as "expert systems."</a:t>
            </a:r>
          </a:p>
          <a:p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information that they contain is supplied by human experts, and is</a:t>
            </a:r>
            <a:r>
              <a:rPr lang="zh-TW" altLang="en-US" dirty="0"/>
              <a:t> </a:t>
            </a:r>
            <a:r>
              <a:rPr lang="en-US" altLang="zh-TW" dirty="0"/>
              <a:t>programmed into the system by a "knowledge engineer."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1DA4F01-CFE5-5050-971B-D2E7ECE01B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dirty="0"/>
              <a:t>Each system</a:t>
            </a:r>
            <a:r>
              <a:rPr lang="zh-TW" altLang="en-US" dirty="0"/>
              <a:t> </a:t>
            </a:r>
            <a:r>
              <a:rPr lang="en-US" altLang="zh-TW" dirty="0"/>
              <a:t>has three parts.</a:t>
            </a:r>
          </a:p>
          <a:p>
            <a:r>
              <a:rPr lang="en-US" altLang="zh-TW" dirty="0"/>
              <a:t>The “knowledge base” contains the facts and rules</a:t>
            </a:r>
            <a:r>
              <a:rPr lang="zh-TW" altLang="en-US" dirty="0"/>
              <a:t> </a:t>
            </a:r>
            <a:r>
              <a:rPr lang="en-US" altLang="zh-TW" dirty="0"/>
              <a:t>used by human experts on the topic.</a:t>
            </a:r>
          </a:p>
          <a:p>
            <a:r>
              <a:rPr lang="en-US" altLang="zh-TW" dirty="0"/>
              <a:t>The “inference engine” applies</a:t>
            </a:r>
            <a:r>
              <a:rPr lang="zh-TW" altLang="en-US" dirty="0"/>
              <a:t> </a:t>
            </a:r>
            <a:r>
              <a:rPr lang="en-US" altLang="zh-TW" dirty="0"/>
              <a:t>the rules to the facts in the knowledge base to deduce answers to</a:t>
            </a:r>
            <a:r>
              <a:rPr lang="zh-TW" altLang="en-US" dirty="0"/>
              <a:t> </a:t>
            </a:r>
            <a:r>
              <a:rPr lang="en-US" altLang="zh-TW" dirty="0"/>
              <a:t>queries posed by users.</a:t>
            </a:r>
            <a:endParaRPr lang="zh-TW" altLang="en-US" dirty="0"/>
          </a:p>
          <a:p>
            <a:r>
              <a:rPr lang="en-US" altLang="zh-TW" dirty="0"/>
              <a:t>The “user interface” accepts queries from users</a:t>
            </a:r>
            <a:r>
              <a:rPr lang="zh-TW" altLang="en-US" dirty="0"/>
              <a:t> </a:t>
            </a:r>
            <a:r>
              <a:rPr lang="en-US" altLang="zh-TW" dirty="0"/>
              <a:t>and displays solutions found </a:t>
            </a:r>
            <a:r>
              <a:rPr lang="en-US" altLang="zh-TW" dirty="0" err="1"/>
              <a:t>bv</a:t>
            </a:r>
            <a:r>
              <a:rPr lang="en-US" altLang="zh-TW" dirty="0"/>
              <a:t> the system.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82519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0AF79E-4BEC-7DD2-6373-B6D731332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AUTOMATED ADVICE - EXPERT SYSTEMS</a:t>
            </a:r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47A7DA24-9759-CFCC-E6F4-A8D4E7F011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7141" y="3857236"/>
            <a:ext cx="4458881" cy="1963883"/>
          </a:xfrm>
        </p:spPr>
      </p:pic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D9076B7A-FB91-8948-5478-746D32F1D1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87620" y="1844479"/>
            <a:ext cx="4306421" cy="4351338"/>
          </a:xfrm>
        </p:spPr>
      </p:pic>
    </p:spTree>
    <p:extLst>
      <p:ext uri="{BB962C8B-B14F-4D97-AF65-F5344CB8AC3E}">
        <p14:creationId xmlns:p14="http://schemas.microsoft.com/office/powerpoint/2010/main" val="4136368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219C5E-E1FA-1642-B34E-052B6BA0E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HANDLING "MESSY" DATA - MESSINESS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F59FE7-0B4B-6642-A9B6-948AFF507C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zh-TW" dirty="0"/>
              <a:t>Classical Als struggle with some tasks that humans find simple.</a:t>
            </a:r>
          </a:p>
          <a:p>
            <a:r>
              <a:rPr lang="en-US" altLang="zh-TW" dirty="0"/>
              <a:t>We can program computers for reasoning-based tasks, such as playing chess, but not for sensorimotor- and perception based tasks such as catching a ball or recognizing a cat.</a:t>
            </a:r>
          </a:p>
          <a:p>
            <a:r>
              <a:rPr lang="en-US" altLang="zh-TW" dirty="0"/>
              <a:t>The Austrian-Canadian programmer Hans Moravec (1948-) argued that reasoning tasks are easy to teach to computers because humans have already figured out the steps that are required to complete them.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D36427B-C989-2D0C-7372-2B324514DC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zh-TW" dirty="0"/>
              <a:t>In contrast, sensorimotor and perception activities involve unstructured, or "messy," data that requires a lot of processing.</a:t>
            </a:r>
          </a:p>
          <a:p>
            <a:r>
              <a:rPr lang="en-US" altLang="zh-TW" dirty="0"/>
              <a:t>For humans, these tasks are largely unconscious actions, refined over millions of years of brain evolution, but they are difficult to break down into a series of steps that a computer can follow.</a:t>
            </a: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5849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B24689-63EC-D725-0F1E-9F6D1602D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CLASSICAL ARTIFICIAL INTELLIGENCE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251E7C0-6A06-B215-E52A-F5B2D9069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dirty="0"/>
              <a:t>From the 1950s to the 1990s, the dominant paradigm</a:t>
            </a:r>
            <a:r>
              <a:rPr lang="zh-TW" altLang="en-US" dirty="0"/>
              <a:t> </a:t>
            </a:r>
            <a:r>
              <a:rPr lang="en-US" altLang="zh-TW" dirty="0"/>
              <a:t>in Al research was classical (or "symbolic" or "logical") Al.</a:t>
            </a:r>
          </a:p>
          <a:p>
            <a:r>
              <a:rPr lang="en-US" altLang="zh-TW" dirty="0"/>
              <a:t>This approach to Al was based on logical reasoning, using</a:t>
            </a:r>
            <a:r>
              <a:rPr lang="zh-TW" altLang="en-US" dirty="0"/>
              <a:t> </a:t>
            </a:r>
            <a:r>
              <a:rPr lang="en-US" altLang="zh-TW" dirty="0"/>
              <a:t>symbols and rules—written by human programmers—to</a:t>
            </a:r>
            <a:r>
              <a:rPr lang="zh-TW" altLang="en-US" dirty="0"/>
              <a:t> </a:t>
            </a:r>
            <a:r>
              <a:rPr lang="en-US" altLang="zh-TW" dirty="0"/>
              <a:t>represent concepts and the relationships between them.</a:t>
            </a:r>
          </a:p>
          <a:p>
            <a:r>
              <a:rPr lang="en-US" altLang="zh-TW" dirty="0"/>
              <a:t>Classical Al had many successes, including Als that could</a:t>
            </a:r>
            <a:r>
              <a:rPr lang="zh-TW" altLang="en-US" dirty="0"/>
              <a:t> </a:t>
            </a:r>
            <a:r>
              <a:rPr lang="en-US" altLang="zh-TW" dirty="0"/>
              <a:t>play games, hold basic conversations, and answer queries</a:t>
            </a:r>
            <a:r>
              <a:rPr lang="zh-TW" altLang="en-US" dirty="0"/>
              <a:t> </a:t>
            </a:r>
            <a:r>
              <a:rPr lang="en-US" altLang="zh-TW" dirty="0"/>
              <a:t>using “expert systems.”</a:t>
            </a:r>
          </a:p>
          <a:p>
            <a:r>
              <a:rPr lang="en-US" altLang="zh-TW" dirty="0"/>
              <a:t>Although statistical Al </a:t>
            </a:r>
            <a:r>
              <a:rPr lang="en-US" altLang="zh-TW"/>
              <a:t>has since overtaken </a:t>
            </a:r>
            <a:r>
              <a:rPr lang="en-US" altLang="zh-TW" dirty="0"/>
              <a:t>classical Al the old approach has </a:t>
            </a:r>
            <a:r>
              <a:rPr lang="en-US" altLang="zh-TW"/>
              <a:t>not been entirely </a:t>
            </a:r>
            <a:r>
              <a:rPr lang="en-US" altLang="zh-TW" dirty="0"/>
              <a:t>abandoned; many of its techniques </a:t>
            </a:r>
            <a:r>
              <a:rPr lang="en-US" altLang="zh-TW"/>
              <a:t>have been incorporated </a:t>
            </a:r>
            <a:r>
              <a:rPr lang="en-US" altLang="zh-TW" dirty="0"/>
              <a:t>into modern Al applications, such </a:t>
            </a:r>
            <a:r>
              <a:rPr lang="en-US" altLang="zh-TW"/>
              <a:t>as natural language </a:t>
            </a:r>
            <a:r>
              <a:rPr lang="en-US" altLang="zh-TW" dirty="0"/>
              <a:t>processing and robotics.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1743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D4B1B4-8D54-7CDC-EEA4-BAE0ED454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HANDLING "MESSY" DATA - MESSINESS</a:t>
            </a:r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BAAB8EF-984B-3611-1A51-F9AF07577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129" y="1593598"/>
            <a:ext cx="5697742" cy="501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21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34F615-1B41-ED06-266A-A19739C05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REPRESENTING DATA - SYMBOLS IN Al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DCE8878-3B09-C5DC-4DF2-A9B77ACD90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/>
              <a:t>In Al, a “symbol” is a graphical representation</a:t>
            </a:r>
            <a:r>
              <a:rPr lang="zh-TW" altLang="en-US" dirty="0"/>
              <a:t> </a:t>
            </a:r>
            <a:r>
              <a:rPr lang="en-US" altLang="zh-TW" dirty="0"/>
              <a:t>of a real-world item or concept.</a:t>
            </a:r>
          </a:p>
          <a:p>
            <a:r>
              <a:rPr lang="en-US" altLang="zh-TW" dirty="0"/>
              <a:t>In classical Al, symbols embody the total sum of the relevant facts and information required for the system to understand what something is.</a:t>
            </a:r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5CC31EA-6375-10AE-0EA8-14DF296323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54308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A82F78-D3DE-C31C-7D8B-CA3D37AD7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FOLLOWING THE RULES - COMPUTER LOGIC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075E1DB-5AA7-6C4F-5CAB-C9ED4890CDD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dirty="0"/>
              <a:t>Logic is the study of </a:t>
            </a:r>
            <a:r>
              <a:rPr lang="en-US" altLang="zh-TW" dirty="0">
                <a:solidFill>
                  <a:srgbClr val="0070C0"/>
                </a:solidFill>
              </a:rPr>
              <a:t>sound reasoning</a:t>
            </a:r>
            <a:r>
              <a:rPr lang="en-US" altLang="zh-TW" dirty="0"/>
              <a:t>, and of the rules that determine what makes an argument valid.</a:t>
            </a:r>
          </a:p>
          <a:p>
            <a:r>
              <a:rPr lang="en-US" altLang="zh-TW" dirty="0"/>
              <a:t>In practice, logic enables people to take </a:t>
            </a:r>
            <a:r>
              <a:rPr lang="en-US" altLang="zh-TW" dirty="0">
                <a:solidFill>
                  <a:srgbClr val="0070C0"/>
                </a:solidFill>
              </a:rPr>
              <a:t>statements about the world </a:t>
            </a:r>
            <a:r>
              <a:rPr lang="en-US" altLang="zh-TW" dirty="0"/>
              <a:t>(known as </a:t>
            </a:r>
            <a:r>
              <a:rPr lang="en-US" altLang="zh-TW" dirty="0">
                <a:solidFill>
                  <a:srgbClr val="0070C0"/>
                </a:solidFill>
              </a:rPr>
              <a:t>premises</a:t>
            </a:r>
            <a:r>
              <a:rPr lang="en-US" altLang="zh-TW" dirty="0"/>
              <a:t>) and </a:t>
            </a:r>
            <a:r>
              <a:rPr lang="en-US" altLang="zh-TW" dirty="0">
                <a:solidFill>
                  <a:srgbClr val="0070C0"/>
                </a:solidFill>
              </a:rPr>
              <a:t>derive new information</a:t>
            </a:r>
            <a:r>
              <a:rPr lang="en-US" altLang="zh-TW" dirty="0"/>
              <a:t> from those statements (known as </a:t>
            </a:r>
            <a:r>
              <a:rPr lang="en-US" altLang="zh-TW" dirty="0">
                <a:solidFill>
                  <a:srgbClr val="0070C0"/>
                </a:solidFill>
              </a:rPr>
              <a:t>conclusions</a:t>
            </a:r>
            <a:r>
              <a:rPr lang="en-US" altLang="zh-TW" dirty="0"/>
              <a:t>).</a:t>
            </a:r>
          </a:p>
          <a:p>
            <a:r>
              <a:rPr lang="en-US" altLang="zh-TW" dirty="0"/>
              <a:t>Als are programmed to follow strictly logical rules, with the aim of producing reliable conclusions.</a:t>
            </a:r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BF1B4FFF-6741-086D-6170-F53FE19708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78460"/>
            <a:ext cx="5181600" cy="3845667"/>
          </a:xfrm>
        </p:spPr>
      </p:pic>
    </p:spTree>
    <p:extLst>
      <p:ext uri="{BB962C8B-B14F-4D97-AF65-F5344CB8AC3E}">
        <p14:creationId xmlns:p14="http://schemas.microsoft.com/office/powerpoint/2010/main" val="771184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7F10CD-F69D-2407-20B2-94CA9BB9D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WHAT, WHEN, WHY, AND HOW? - KINDS OF KNOWLEDGE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F32D605-55AF-8AFF-970B-DAC10A6F18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/>
              <a:t>Al systems use up to five kinds of knowledge in their interactions with the world but only two are common to all Als.</a:t>
            </a:r>
          </a:p>
          <a:p>
            <a:r>
              <a:rPr lang="en-US" altLang="zh-TW" dirty="0">
                <a:solidFill>
                  <a:srgbClr val="0070C0"/>
                </a:solidFill>
              </a:rPr>
              <a:t>Declarative knowledge </a:t>
            </a:r>
            <a:r>
              <a:rPr lang="en-US" altLang="zh-TW" dirty="0"/>
              <a:t>is the most basic form and describes statements of fact, such as "cats are mammals," whereas </a:t>
            </a:r>
            <a:r>
              <a:rPr lang="en-US" altLang="zh-TW" dirty="0">
                <a:solidFill>
                  <a:srgbClr val="0070C0"/>
                </a:solidFill>
              </a:rPr>
              <a:t>procedural knowledge </a:t>
            </a:r>
            <a:r>
              <a:rPr lang="en-US" altLang="zh-TW" dirty="0"/>
              <a:t>instructs Als how to complete specific tasks.</a:t>
            </a:r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204C70A3-634A-4D25-E164-5164A37A35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99606" y="1825625"/>
            <a:ext cx="4326788" cy="4351338"/>
          </a:xfrm>
        </p:spPr>
      </p:pic>
    </p:spTree>
    <p:extLst>
      <p:ext uri="{BB962C8B-B14F-4D97-AF65-F5344CB8AC3E}">
        <p14:creationId xmlns:p14="http://schemas.microsoft.com/office/powerpoint/2010/main" val="85628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D710AB-87E6-6A89-DB1D-46E082923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PRESENTING KNOWLEDGE - KNOWLEDGE REPRESENTATION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4226D63-F1D4-12E7-C7D4-3B0977F170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dirty="0"/>
              <a:t>In order for an Al to understand information correctly, the information must be presented to it very clearly.</a:t>
            </a:r>
          </a:p>
          <a:p>
            <a:r>
              <a:rPr lang="en-US" altLang="zh-TW" dirty="0"/>
              <a:t>“</a:t>
            </a:r>
            <a:r>
              <a:rPr lang="en-US" altLang="zh-TW" dirty="0">
                <a:solidFill>
                  <a:srgbClr val="0070C0"/>
                </a:solidFill>
              </a:rPr>
              <a:t>Logical representation</a:t>
            </a:r>
            <a:r>
              <a:rPr lang="en-US" altLang="zh-TW" dirty="0"/>
              <a:t>” poses information using the exact words of a natural language (or symbols to represent them).</a:t>
            </a:r>
          </a:p>
          <a:p>
            <a:r>
              <a:rPr lang="en-US" altLang="zh-TW" dirty="0"/>
              <a:t>“</a:t>
            </a:r>
            <a:r>
              <a:rPr lang="en-US" altLang="zh-TW" dirty="0">
                <a:solidFill>
                  <a:srgbClr val="0070C0"/>
                </a:solidFill>
              </a:rPr>
              <a:t>Semantic representation</a:t>
            </a:r>
            <a:r>
              <a:rPr lang="en-US" altLang="zh-TW" dirty="0"/>
              <a:t>” ensures that the individual meanings within the information are connected in a formal, logical way.</a:t>
            </a:r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1EE86039-A3B3-03DC-0A3E-5AF1CCA2FB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43292" y="1825625"/>
            <a:ext cx="3839415" cy="4351338"/>
          </a:xfrm>
        </p:spPr>
      </p:pic>
    </p:spTree>
    <p:extLst>
      <p:ext uri="{BB962C8B-B14F-4D97-AF65-F5344CB8AC3E}">
        <p14:creationId xmlns:p14="http://schemas.microsoft.com/office/powerpoint/2010/main" val="520641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E53A13-066D-9BE8-895F-175DD4558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PRESENTING KNOWLEDGE - KNOWLEDGE REPRESENTATION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10A52E8-3D45-AFF5-A4A5-76207B6969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“</a:t>
            </a:r>
            <a:r>
              <a:rPr lang="en-US" altLang="zh-TW" dirty="0">
                <a:solidFill>
                  <a:srgbClr val="0070C0"/>
                </a:solidFill>
              </a:rPr>
              <a:t>Frame representation</a:t>
            </a:r>
            <a:r>
              <a:rPr lang="en-US" altLang="zh-TW" dirty="0"/>
              <a:t>” involves presenting the information in a tabular format, with facts allocated to individual "slots." </a:t>
            </a:r>
          </a:p>
          <a:p>
            <a:r>
              <a:rPr lang="en-US" altLang="zh-TW" dirty="0"/>
              <a:t>“</a:t>
            </a:r>
            <a:r>
              <a:rPr lang="en-US" altLang="zh-TW" dirty="0">
                <a:solidFill>
                  <a:srgbClr val="0070C0"/>
                </a:solidFill>
              </a:rPr>
              <a:t>Production rules</a:t>
            </a:r>
            <a:r>
              <a:rPr lang="en-US" altLang="zh-TW" dirty="0"/>
              <a:t>” are the instructions that state what conclusions an Al can deduce from the information it is supplied with.</a:t>
            </a:r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497F5E78-C2FD-FC71-D746-57F64C83A4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19629" y="1834054"/>
            <a:ext cx="3886742" cy="4334480"/>
          </a:xfrm>
        </p:spPr>
      </p:pic>
    </p:spTree>
    <p:extLst>
      <p:ext uri="{BB962C8B-B14F-4D97-AF65-F5344CB8AC3E}">
        <p14:creationId xmlns:p14="http://schemas.microsoft.com/office/powerpoint/2010/main" val="3142699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D97A54-AD44-E6E0-57BD-DC7708D05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IF THIS, THEN THAT - RULES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43303A5-3A48-F144-2CDD-8A51D65C07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dirty="0"/>
              <a:t>A </a:t>
            </a:r>
            <a:r>
              <a:rPr lang="en-US" altLang="zh-TW" dirty="0">
                <a:solidFill>
                  <a:srgbClr val="0070C0"/>
                </a:solidFill>
              </a:rPr>
              <a:t>rule-based Al system </a:t>
            </a:r>
            <a:r>
              <a:rPr lang="en-US" altLang="zh-TW" dirty="0"/>
              <a:t>uses instructions, consisting of "IF-THEN“ statements, to draw conclusions based on an initial set of facts.</a:t>
            </a:r>
          </a:p>
          <a:p>
            <a:r>
              <a:rPr lang="en-US" altLang="zh-TW" dirty="0"/>
              <a:t>Rule-based systems are </a:t>
            </a:r>
            <a:r>
              <a:rPr lang="en-US" altLang="zh-TW" dirty="0">
                <a:solidFill>
                  <a:srgbClr val="0070C0"/>
                </a:solidFill>
              </a:rPr>
              <a:t>predictable</a:t>
            </a:r>
            <a:r>
              <a:rPr lang="en-US" altLang="zh-TW" dirty="0"/>
              <a:t>, </a:t>
            </a:r>
            <a:r>
              <a:rPr lang="en-US" altLang="zh-TW" dirty="0">
                <a:solidFill>
                  <a:srgbClr val="0070C0"/>
                </a:solidFill>
              </a:rPr>
              <a:t>reliable</a:t>
            </a:r>
            <a:r>
              <a:rPr lang="en-US" altLang="zh-TW" dirty="0"/>
              <a:t>, and “:</a:t>
            </a:r>
            <a:r>
              <a:rPr lang="en-US" altLang="zh-TW" dirty="0">
                <a:solidFill>
                  <a:srgbClr val="0070C0"/>
                </a:solidFill>
              </a:rPr>
              <a:t>transparent</a:t>
            </a:r>
            <a:r>
              <a:rPr lang="en-US" altLang="zh-TW" dirty="0"/>
              <a:t>,” meaning it is easy to see which rules the Al applies.</a:t>
            </a:r>
          </a:p>
          <a:p>
            <a:r>
              <a:rPr lang="en-US" altLang="zh-TW" dirty="0"/>
              <a:t>However, rule-based Als </a:t>
            </a:r>
            <a:r>
              <a:rPr lang="en-US" altLang="zh-TW" dirty="0">
                <a:solidFill>
                  <a:srgbClr val="0070C0"/>
                </a:solidFill>
              </a:rPr>
              <a:t>cannot “learn”</a:t>
            </a:r>
            <a:r>
              <a:rPr lang="en-US" altLang="zh-TW" dirty="0"/>
              <a:t> by adding to their store of rules and facts without human intervention.</a:t>
            </a:r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8977178F-18FB-A01D-51BF-FFCB9D1049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96791" y="1825625"/>
            <a:ext cx="4932417" cy="4351338"/>
          </a:xfrm>
        </p:spPr>
      </p:pic>
    </p:spTree>
    <p:extLst>
      <p:ext uri="{BB962C8B-B14F-4D97-AF65-F5344CB8AC3E}">
        <p14:creationId xmlns:p14="http://schemas.microsoft.com/office/powerpoint/2010/main" val="4100310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310A79-61A1-6E2B-8D7B-807FA725F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SHORTEST ROUTE - PATHFINDING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927308A-1D4A-5B51-0121-DD55FEBE84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Pathfinding algorithms are search algorithms that are used to </a:t>
            </a:r>
            <a:r>
              <a:rPr lang="en-US" altLang="zh-TW" dirty="0">
                <a:solidFill>
                  <a:srgbClr val="0070C0"/>
                </a:solidFill>
              </a:rPr>
              <a:t>find</a:t>
            </a:r>
            <a:r>
              <a:rPr lang="en-US" altLang="zh-TW" dirty="0"/>
              <a:t> the </a:t>
            </a:r>
            <a:r>
              <a:rPr lang="en-US" altLang="zh-TW" dirty="0">
                <a:solidFill>
                  <a:srgbClr val="0070C0"/>
                </a:solidFill>
              </a:rPr>
              <a:t>shortest route between two points</a:t>
            </a:r>
            <a:r>
              <a:rPr lang="en-US" altLang="zh-TW" dirty="0"/>
              <a:t>.</a:t>
            </a:r>
          </a:p>
          <a:p>
            <a:r>
              <a:rPr lang="en-US" altLang="zh-TW" dirty="0"/>
              <a:t>The algorithm is programmed using a weighted that shows all of the possible paths available.</a:t>
            </a:r>
          </a:p>
          <a:p>
            <a:r>
              <a:rPr lang="en-US" altLang="zh-TW" dirty="0"/>
              <a:t>The algorithm calculates the </a:t>
            </a:r>
            <a:r>
              <a:rPr lang="en-US" altLang="zh-TW" dirty="0">
                <a:solidFill>
                  <a:srgbClr val="0070C0"/>
                </a:solidFill>
              </a:rPr>
              <a:t>weights</a:t>
            </a:r>
            <a:r>
              <a:rPr lang="en-US" altLang="zh-TW" dirty="0"/>
              <a:t> to find the </a:t>
            </a:r>
            <a:r>
              <a:rPr lang="en-US" altLang="zh-TW" dirty="0">
                <a:solidFill>
                  <a:srgbClr val="0070C0"/>
                </a:solidFill>
              </a:rPr>
              <a:t>shortest path</a:t>
            </a:r>
            <a:r>
              <a:rPr lang="en-US" altLang="zh-TW" dirty="0"/>
              <a:t>.</a:t>
            </a:r>
            <a:endParaRPr lang="zh-TW" altLang="en-US" dirty="0"/>
          </a:p>
        </p:txBody>
      </p:sp>
      <p:pic>
        <p:nvPicPr>
          <p:cNvPr id="14" name="內容版面配置區 13">
            <a:extLst>
              <a:ext uri="{FF2B5EF4-FFF2-40B4-BE49-F238E27FC236}">
                <a16:creationId xmlns:a16="http://schemas.microsoft.com/office/drawing/2014/main" id="{38A70483-3D57-62EC-8D5C-61643ED940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49711" y="1825625"/>
            <a:ext cx="4426577" cy="4351338"/>
          </a:xfrm>
        </p:spPr>
      </p:pic>
    </p:spTree>
    <p:extLst>
      <p:ext uri="{BB962C8B-B14F-4D97-AF65-F5344CB8AC3E}">
        <p14:creationId xmlns:p14="http://schemas.microsoft.com/office/powerpoint/2010/main" val="2075168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1191</Words>
  <Application>Microsoft Office PowerPoint</Application>
  <PresentationFormat>寬螢幕</PresentationFormat>
  <Paragraphs>70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5" baseType="lpstr">
      <vt:lpstr>標楷體</vt:lpstr>
      <vt:lpstr>Arial</vt:lpstr>
      <vt:lpstr>Calibri</vt:lpstr>
      <vt:lpstr>Calibri Light</vt:lpstr>
      <vt:lpstr>Office 佈景主題</vt:lpstr>
      <vt:lpstr>生成式AI技術與數位行銷人才養成班 人工智慧概論</vt:lpstr>
      <vt:lpstr>CLASSICAL ARTIFICIAL INTELLIGENCE</vt:lpstr>
      <vt:lpstr>REPRESENTING DATA - SYMBOLS IN Al</vt:lpstr>
      <vt:lpstr>FOLLOWING THE RULES - COMPUTER LOGIC</vt:lpstr>
      <vt:lpstr>WHAT, WHEN, WHY, AND HOW? - KINDS OF KNOWLEDGE</vt:lpstr>
      <vt:lpstr>PRESENTING KNOWLEDGE - KNOWLEDGE REPRESENTATION</vt:lpstr>
      <vt:lpstr>PRESENTING KNOWLEDGE - KNOWLEDGE REPRESENTATION</vt:lpstr>
      <vt:lpstr>IF THIS, THEN THAT - RULES</vt:lpstr>
      <vt:lpstr>THE SHORTEST ROUTE - PATHFINDING</vt:lpstr>
      <vt:lpstr>IMPERFECT SOLUTIONS - HEURISTICS</vt:lpstr>
      <vt:lpstr>PERFORMING A TASK - PLANNING AND Al</vt:lpstr>
      <vt:lpstr>PERFORMING A TASK - PLANNING AND Al</vt:lpstr>
      <vt:lpstr>DEALING WITH UNCERTAINTY - PROBABILITY AND Al</vt:lpstr>
      <vt:lpstr>DEALING WITH UNCERTAINTY - PROBABILITY AND Al</vt:lpstr>
      <vt:lpstr>MODELING CHANGES - THE MARKOV CHAIN</vt:lpstr>
      <vt:lpstr>MODELING UNCERTAINTY - STOCHASTIC MODELS</vt:lpstr>
      <vt:lpstr>AUTOMATED ADVICE - EXPERT SYSTEMS</vt:lpstr>
      <vt:lpstr>AUTOMATED ADVICE - EXPERT SYSTEMS</vt:lpstr>
      <vt:lpstr>HANDLING "MESSY" DATA - MESSINESS</vt:lpstr>
      <vt:lpstr>HANDLING "MESSY" DATA - MESSINESS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生成式AI技術與數位行銷人才養成班 人工智慧概論</dc:title>
  <dc:creator>謝欽旭</dc:creator>
  <cp:lastModifiedBy>謝欽旭</cp:lastModifiedBy>
  <cp:revision>32</cp:revision>
  <dcterms:created xsi:type="dcterms:W3CDTF">2025-04-17T13:19:43Z</dcterms:created>
  <dcterms:modified xsi:type="dcterms:W3CDTF">2025-05-05T15:38:23Z</dcterms:modified>
</cp:coreProperties>
</file>